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59" r:id="rId6"/>
  </p:sldIdLst>
  <p:sldSz cx="12192000" cy="6858000"/>
  <p:notesSz cx="6858000" cy="9144000"/>
  <p:defaultTextStyle>
    <a:defPPr>
      <a:defRPr lang="es-PY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PY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editar el estilo de subtítulo del patrón</a:t>
            </a:r>
            <a:endParaRPr lang="es-PY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ECA5D5-F116-4F27-9884-4EB28E055EB0}" type="datetimeFigureOut">
              <a:rPr lang="es-PY" smtClean="0"/>
              <a:t>30/6/2020</a:t>
            </a:fld>
            <a:endParaRPr lang="es-PY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Y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CCB13E-A628-4C9E-8B3F-6A8D333BD5D1}" type="slidenum">
              <a:rPr lang="es-PY" smtClean="0"/>
              <a:t>‹Nº›</a:t>
            </a:fld>
            <a:endParaRPr lang="es-PY"/>
          </a:p>
        </p:txBody>
      </p:sp>
    </p:spTree>
    <p:extLst>
      <p:ext uri="{BB962C8B-B14F-4D97-AF65-F5344CB8AC3E}">
        <p14:creationId xmlns:p14="http://schemas.microsoft.com/office/powerpoint/2010/main" val="36552123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Y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Y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ECA5D5-F116-4F27-9884-4EB28E055EB0}" type="datetimeFigureOut">
              <a:rPr lang="es-PY" smtClean="0"/>
              <a:t>30/6/2020</a:t>
            </a:fld>
            <a:endParaRPr lang="es-PY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Y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CCB13E-A628-4C9E-8B3F-6A8D333BD5D1}" type="slidenum">
              <a:rPr lang="es-PY" smtClean="0"/>
              <a:t>‹Nº›</a:t>
            </a:fld>
            <a:endParaRPr lang="es-PY"/>
          </a:p>
        </p:txBody>
      </p:sp>
    </p:spTree>
    <p:extLst>
      <p:ext uri="{BB962C8B-B14F-4D97-AF65-F5344CB8AC3E}">
        <p14:creationId xmlns:p14="http://schemas.microsoft.com/office/powerpoint/2010/main" val="19116325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PY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Y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ECA5D5-F116-4F27-9884-4EB28E055EB0}" type="datetimeFigureOut">
              <a:rPr lang="es-PY" smtClean="0"/>
              <a:t>30/6/2020</a:t>
            </a:fld>
            <a:endParaRPr lang="es-PY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Y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CCB13E-A628-4C9E-8B3F-6A8D333BD5D1}" type="slidenum">
              <a:rPr lang="es-PY" smtClean="0"/>
              <a:t>‹Nº›</a:t>
            </a:fld>
            <a:endParaRPr lang="es-PY"/>
          </a:p>
        </p:txBody>
      </p:sp>
    </p:spTree>
    <p:extLst>
      <p:ext uri="{BB962C8B-B14F-4D97-AF65-F5344CB8AC3E}">
        <p14:creationId xmlns:p14="http://schemas.microsoft.com/office/powerpoint/2010/main" val="14273074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Y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Y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ECA5D5-F116-4F27-9884-4EB28E055EB0}" type="datetimeFigureOut">
              <a:rPr lang="es-PY" smtClean="0"/>
              <a:t>30/6/2020</a:t>
            </a:fld>
            <a:endParaRPr lang="es-PY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Y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CCB13E-A628-4C9E-8B3F-6A8D333BD5D1}" type="slidenum">
              <a:rPr lang="es-PY" smtClean="0"/>
              <a:t>‹Nº›</a:t>
            </a:fld>
            <a:endParaRPr lang="es-PY"/>
          </a:p>
        </p:txBody>
      </p:sp>
    </p:spTree>
    <p:extLst>
      <p:ext uri="{BB962C8B-B14F-4D97-AF65-F5344CB8AC3E}">
        <p14:creationId xmlns:p14="http://schemas.microsoft.com/office/powerpoint/2010/main" val="18161088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PY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ECA5D5-F116-4F27-9884-4EB28E055EB0}" type="datetimeFigureOut">
              <a:rPr lang="es-PY" smtClean="0"/>
              <a:t>30/6/2020</a:t>
            </a:fld>
            <a:endParaRPr lang="es-PY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Y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CCB13E-A628-4C9E-8B3F-6A8D333BD5D1}" type="slidenum">
              <a:rPr lang="es-PY" smtClean="0"/>
              <a:t>‹Nº›</a:t>
            </a:fld>
            <a:endParaRPr lang="es-PY"/>
          </a:p>
        </p:txBody>
      </p:sp>
    </p:spTree>
    <p:extLst>
      <p:ext uri="{BB962C8B-B14F-4D97-AF65-F5344CB8AC3E}">
        <p14:creationId xmlns:p14="http://schemas.microsoft.com/office/powerpoint/2010/main" val="18864740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Y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Y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Y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ECA5D5-F116-4F27-9884-4EB28E055EB0}" type="datetimeFigureOut">
              <a:rPr lang="es-PY" smtClean="0"/>
              <a:t>30/6/2020</a:t>
            </a:fld>
            <a:endParaRPr lang="es-PY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Y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CCB13E-A628-4C9E-8B3F-6A8D333BD5D1}" type="slidenum">
              <a:rPr lang="es-PY" smtClean="0"/>
              <a:t>‹Nº›</a:t>
            </a:fld>
            <a:endParaRPr lang="es-PY"/>
          </a:p>
        </p:txBody>
      </p:sp>
    </p:spTree>
    <p:extLst>
      <p:ext uri="{BB962C8B-B14F-4D97-AF65-F5344CB8AC3E}">
        <p14:creationId xmlns:p14="http://schemas.microsoft.com/office/powerpoint/2010/main" val="27000402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Y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Y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Y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ECA5D5-F116-4F27-9884-4EB28E055EB0}" type="datetimeFigureOut">
              <a:rPr lang="es-PY" smtClean="0"/>
              <a:t>30/6/2020</a:t>
            </a:fld>
            <a:endParaRPr lang="es-PY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Y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CCB13E-A628-4C9E-8B3F-6A8D333BD5D1}" type="slidenum">
              <a:rPr lang="es-PY" smtClean="0"/>
              <a:t>‹Nº›</a:t>
            </a:fld>
            <a:endParaRPr lang="es-PY"/>
          </a:p>
        </p:txBody>
      </p:sp>
    </p:spTree>
    <p:extLst>
      <p:ext uri="{BB962C8B-B14F-4D97-AF65-F5344CB8AC3E}">
        <p14:creationId xmlns:p14="http://schemas.microsoft.com/office/powerpoint/2010/main" val="18131280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Y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ECA5D5-F116-4F27-9884-4EB28E055EB0}" type="datetimeFigureOut">
              <a:rPr lang="es-PY" smtClean="0"/>
              <a:t>30/6/2020</a:t>
            </a:fld>
            <a:endParaRPr lang="es-PY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Y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CCB13E-A628-4C9E-8B3F-6A8D333BD5D1}" type="slidenum">
              <a:rPr lang="es-PY" smtClean="0"/>
              <a:t>‹Nº›</a:t>
            </a:fld>
            <a:endParaRPr lang="es-PY"/>
          </a:p>
        </p:txBody>
      </p:sp>
    </p:spTree>
    <p:extLst>
      <p:ext uri="{BB962C8B-B14F-4D97-AF65-F5344CB8AC3E}">
        <p14:creationId xmlns:p14="http://schemas.microsoft.com/office/powerpoint/2010/main" val="24296024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ECA5D5-F116-4F27-9884-4EB28E055EB0}" type="datetimeFigureOut">
              <a:rPr lang="es-PY" smtClean="0"/>
              <a:t>30/6/2020</a:t>
            </a:fld>
            <a:endParaRPr lang="es-PY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Y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CCB13E-A628-4C9E-8B3F-6A8D333BD5D1}" type="slidenum">
              <a:rPr lang="es-PY" smtClean="0"/>
              <a:t>‹Nº›</a:t>
            </a:fld>
            <a:endParaRPr lang="es-PY"/>
          </a:p>
        </p:txBody>
      </p:sp>
    </p:spTree>
    <p:extLst>
      <p:ext uri="{BB962C8B-B14F-4D97-AF65-F5344CB8AC3E}">
        <p14:creationId xmlns:p14="http://schemas.microsoft.com/office/powerpoint/2010/main" val="12931051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PY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Y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ECA5D5-F116-4F27-9884-4EB28E055EB0}" type="datetimeFigureOut">
              <a:rPr lang="es-PY" smtClean="0"/>
              <a:t>30/6/2020</a:t>
            </a:fld>
            <a:endParaRPr lang="es-PY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Y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CCB13E-A628-4C9E-8B3F-6A8D333BD5D1}" type="slidenum">
              <a:rPr lang="es-PY" smtClean="0"/>
              <a:t>‹Nº›</a:t>
            </a:fld>
            <a:endParaRPr lang="es-PY"/>
          </a:p>
        </p:txBody>
      </p:sp>
    </p:spTree>
    <p:extLst>
      <p:ext uri="{BB962C8B-B14F-4D97-AF65-F5344CB8AC3E}">
        <p14:creationId xmlns:p14="http://schemas.microsoft.com/office/powerpoint/2010/main" val="3557027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PY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PY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ECA5D5-F116-4F27-9884-4EB28E055EB0}" type="datetimeFigureOut">
              <a:rPr lang="es-PY" smtClean="0"/>
              <a:t>30/6/2020</a:t>
            </a:fld>
            <a:endParaRPr lang="es-PY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Y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CCB13E-A628-4C9E-8B3F-6A8D333BD5D1}" type="slidenum">
              <a:rPr lang="es-PY" smtClean="0"/>
              <a:t>‹Nº›</a:t>
            </a:fld>
            <a:endParaRPr lang="es-PY"/>
          </a:p>
        </p:txBody>
      </p:sp>
    </p:spTree>
    <p:extLst>
      <p:ext uri="{BB962C8B-B14F-4D97-AF65-F5344CB8AC3E}">
        <p14:creationId xmlns:p14="http://schemas.microsoft.com/office/powerpoint/2010/main" val="6883917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PY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Y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ECA5D5-F116-4F27-9884-4EB28E055EB0}" type="datetimeFigureOut">
              <a:rPr lang="es-PY" smtClean="0"/>
              <a:t>30/6/2020</a:t>
            </a:fld>
            <a:endParaRPr lang="es-PY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PY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CCB13E-A628-4C9E-8B3F-6A8D333BD5D1}" type="slidenum">
              <a:rPr lang="es-PY" smtClean="0"/>
              <a:t>‹Nº›</a:t>
            </a:fld>
            <a:endParaRPr lang="es-PY"/>
          </a:p>
        </p:txBody>
      </p:sp>
    </p:spTree>
    <p:extLst>
      <p:ext uri="{BB962C8B-B14F-4D97-AF65-F5344CB8AC3E}">
        <p14:creationId xmlns:p14="http://schemas.microsoft.com/office/powerpoint/2010/main" val="23781359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PY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s-MX" b="1" dirty="0" smtClean="0">
                <a:latin typeface="+mn-lt"/>
              </a:rPr>
              <a:t>GENDER AND </a:t>
            </a:r>
            <a:r>
              <a:rPr lang="en-US" b="1" dirty="0" smtClean="0">
                <a:latin typeface="+mn-lt"/>
              </a:rPr>
              <a:t>GLOBAL FINANCIAL AND TAXATION ARCHITECTURE</a:t>
            </a:r>
            <a:endParaRPr lang="es-PY" b="1" dirty="0">
              <a:latin typeface="+mn-lt"/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MX" dirty="0" smtClean="0"/>
          </a:p>
          <a:p>
            <a:r>
              <a:rPr lang="es-MX" dirty="0" smtClean="0"/>
              <a:t>Verónica Serafini </a:t>
            </a:r>
            <a:r>
              <a:rPr lang="es-MX" dirty="0" err="1" smtClean="0"/>
              <a:t>Geoghegan</a:t>
            </a:r>
            <a:endParaRPr lang="es-MX" dirty="0" smtClean="0"/>
          </a:p>
          <a:p>
            <a:r>
              <a:rPr lang="es-MX" dirty="0" smtClean="0"/>
              <a:t>LATINDADD</a:t>
            </a:r>
            <a:endParaRPr lang="es-MX" dirty="0" smtClean="0"/>
          </a:p>
          <a:p>
            <a:endParaRPr lang="es-PY" dirty="0"/>
          </a:p>
        </p:txBody>
      </p:sp>
    </p:spTree>
    <p:extLst>
      <p:ext uri="{BB962C8B-B14F-4D97-AF65-F5344CB8AC3E}">
        <p14:creationId xmlns:p14="http://schemas.microsoft.com/office/powerpoint/2010/main" val="30977724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MX" sz="4000" b="1" dirty="0" smtClean="0"/>
              <a:t>¿HOW DOES TAX IMPACT GENDER INEQUALITIES?</a:t>
            </a:r>
            <a:br>
              <a:rPr lang="es-MX" sz="4000" b="1" dirty="0" smtClean="0"/>
            </a:br>
            <a:r>
              <a:rPr lang="es-MX" sz="3200" b="1" u="sng" dirty="0" smtClean="0"/>
              <a:t>GENDER BIAS</a:t>
            </a:r>
            <a:endParaRPr lang="es-PY" sz="3200" b="1" u="sng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Tax deductions</a:t>
            </a:r>
            <a:r>
              <a:rPr lang="es-MX" dirty="0" smtClean="0"/>
              <a:t> </a:t>
            </a:r>
            <a:r>
              <a:rPr lang="en-US" dirty="0" smtClean="0"/>
              <a:t>benefit more to men than women</a:t>
            </a:r>
          </a:p>
          <a:p>
            <a:pPr lvl="1"/>
            <a:r>
              <a:rPr lang="en-US" dirty="0" smtClean="0"/>
              <a:t>Income discrimination:</a:t>
            </a:r>
          </a:p>
          <a:p>
            <a:pPr lvl="2"/>
            <a:r>
              <a:rPr lang="en-US" dirty="0" smtClean="0"/>
              <a:t>Women at the base income pyramid  (relative weight indirect tax) </a:t>
            </a:r>
          </a:p>
          <a:p>
            <a:pPr lvl="2"/>
            <a:r>
              <a:rPr lang="en-US" dirty="0" smtClean="0"/>
              <a:t>Men on the top (deductions direct tax)</a:t>
            </a:r>
          </a:p>
          <a:p>
            <a:pPr lvl="1"/>
            <a:r>
              <a:rPr lang="en-US" dirty="0" smtClean="0"/>
              <a:t>Capital tax deduction: men own capital  </a:t>
            </a:r>
          </a:p>
          <a:p>
            <a:r>
              <a:rPr lang="en-US" dirty="0" smtClean="0"/>
              <a:t>Corporations are benefited twice: less tax and less payment to women (“</a:t>
            </a:r>
            <a:r>
              <a:rPr lang="en-US" dirty="0" err="1" smtClean="0"/>
              <a:t>maquilas</a:t>
            </a:r>
            <a:r>
              <a:rPr lang="en-US" dirty="0" smtClean="0"/>
              <a:t>” in LATAM, outsourcing, Foreign Direct Investment).</a:t>
            </a:r>
          </a:p>
          <a:p>
            <a:r>
              <a:rPr lang="en-US" dirty="0" smtClean="0"/>
              <a:t>Joint tax systems on married couples (less common in LATAM): can incentivize female economic inactivity or part-time jobs.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10348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es-MX" b="1" dirty="0"/>
              <a:t>¿HOW DOES TAX IMPACT GENDER INEQUALITIES?</a:t>
            </a:r>
            <a:br>
              <a:rPr lang="es-MX" b="1" dirty="0"/>
            </a:br>
            <a:r>
              <a:rPr lang="es-MX" b="1" u="sng" dirty="0" err="1" smtClean="0"/>
              <a:t>Limited</a:t>
            </a:r>
            <a:r>
              <a:rPr lang="es-MX" b="1" u="sng" dirty="0" smtClean="0"/>
              <a:t> Fiscal </a:t>
            </a:r>
            <a:r>
              <a:rPr lang="es-MX" b="1" u="sng" dirty="0" err="1" smtClean="0"/>
              <a:t>Space</a:t>
            </a:r>
            <a:endParaRPr lang="es-PY" u="sng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PY" dirty="0" err="1" smtClean="0"/>
              <a:t>Low</a:t>
            </a:r>
            <a:r>
              <a:rPr lang="es-PY" dirty="0" smtClean="0"/>
              <a:t> </a:t>
            </a:r>
            <a:r>
              <a:rPr lang="es-PY" dirty="0" err="1" smtClean="0"/>
              <a:t>tax</a:t>
            </a:r>
            <a:r>
              <a:rPr lang="es-PY" dirty="0" smtClean="0"/>
              <a:t> </a:t>
            </a:r>
            <a:r>
              <a:rPr lang="es-PY" dirty="0" err="1" smtClean="0"/>
              <a:t>revenues</a:t>
            </a:r>
            <a:r>
              <a:rPr lang="es-PY" dirty="0" smtClean="0"/>
              <a:t> causes </a:t>
            </a:r>
            <a:r>
              <a:rPr lang="es-PY" dirty="0" err="1" smtClean="0"/>
              <a:t>low</a:t>
            </a:r>
            <a:r>
              <a:rPr lang="es-PY" dirty="0" smtClean="0"/>
              <a:t> </a:t>
            </a:r>
            <a:r>
              <a:rPr lang="es-PY" dirty="0" err="1" smtClean="0"/>
              <a:t>budget</a:t>
            </a:r>
            <a:r>
              <a:rPr lang="es-PY" dirty="0" smtClean="0"/>
              <a:t> to reduce </a:t>
            </a:r>
            <a:r>
              <a:rPr lang="es-PY" dirty="0" err="1" smtClean="0"/>
              <a:t>structural</a:t>
            </a:r>
            <a:r>
              <a:rPr lang="es-PY" dirty="0" smtClean="0"/>
              <a:t> </a:t>
            </a:r>
            <a:r>
              <a:rPr lang="es-PY" dirty="0" err="1" smtClean="0"/>
              <a:t>inequalities</a:t>
            </a:r>
            <a:r>
              <a:rPr lang="es-PY" dirty="0" smtClean="0"/>
              <a:t>:</a:t>
            </a:r>
          </a:p>
          <a:p>
            <a:pPr lvl="1"/>
            <a:endParaRPr lang="es-PY" dirty="0" smtClean="0"/>
          </a:p>
          <a:p>
            <a:pPr lvl="1"/>
            <a:r>
              <a:rPr lang="es-PY" dirty="0" err="1" smtClean="0"/>
              <a:t>Care</a:t>
            </a:r>
            <a:r>
              <a:rPr lang="es-PY" dirty="0" smtClean="0"/>
              <a:t> </a:t>
            </a:r>
            <a:r>
              <a:rPr lang="es-PY" dirty="0" err="1" smtClean="0"/>
              <a:t>policies</a:t>
            </a:r>
            <a:r>
              <a:rPr lang="es-PY" dirty="0" smtClean="0"/>
              <a:t> to </a:t>
            </a:r>
            <a:r>
              <a:rPr lang="es-PY" dirty="0" err="1" smtClean="0"/>
              <a:t>socialize</a:t>
            </a:r>
            <a:r>
              <a:rPr lang="es-PY" dirty="0" smtClean="0"/>
              <a:t> labor of social </a:t>
            </a:r>
            <a:r>
              <a:rPr lang="es-PY" dirty="0" err="1" smtClean="0"/>
              <a:t>reproduction</a:t>
            </a:r>
            <a:r>
              <a:rPr lang="es-PY" dirty="0" smtClean="0"/>
              <a:t>.</a:t>
            </a:r>
          </a:p>
          <a:p>
            <a:pPr lvl="1"/>
            <a:r>
              <a:rPr lang="es-PY" dirty="0" err="1" smtClean="0"/>
              <a:t>Gender</a:t>
            </a:r>
            <a:r>
              <a:rPr lang="es-PY" dirty="0" smtClean="0"/>
              <a:t> </a:t>
            </a:r>
            <a:r>
              <a:rPr lang="es-PY" dirty="0" err="1" smtClean="0"/>
              <a:t>violence</a:t>
            </a:r>
            <a:r>
              <a:rPr lang="es-PY" dirty="0" smtClean="0"/>
              <a:t> </a:t>
            </a:r>
            <a:r>
              <a:rPr lang="es-PY" dirty="0" err="1" smtClean="0"/>
              <a:t>policies</a:t>
            </a:r>
            <a:r>
              <a:rPr lang="es-PY" dirty="0" smtClean="0"/>
              <a:t>.</a:t>
            </a:r>
          </a:p>
          <a:p>
            <a:pPr lvl="1"/>
            <a:r>
              <a:rPr lang="es-PY" dirty="0" smtClean="0"/>
              <a:t>COVID-19: to </a:t>
            </a:r>
            <a:r>
              <a:rPr lang="es-PY" dirty="0" err="1" smtClean="0"/>
              <a:t>finance</a:t>
            </a:r>
            <a:r>
              <a:rPr lang="es-PY" dirty="0" smtClean="0"/>
              <a:t> social </a:t>
            </a:r>
            <a:r>
              <a:rPr lang="es-PY" dirty="0" err="1" smtClean="0"/>
              <a:t>protection</a:t>
            </a:r>
            <a:r>
              <a:rPr lang="es-PY" dirty="0" smtClean="0"/>
              <a:t> </a:t>
            </a:r>
            <a:r>
              <a:rPr lang="es-PY" dirty="0" err="1" smtClean="0"/>
              <a:t>policies</a:t>
            </a:r>
            <a:r>
              <a:rPr lang="es-PY" dirty="0" smtClean="0"/>
              <a:t> </a:t>
            </a:r>
            <a:r>
              <a:rPr lang="es-PY" dirty="0" err="1" smtClean="0"/>
              <a:t>for</a:t>
            </a:r>
            <a:r>
              <a:rPr lang="es-PY" dirty="0" smtClean="0"/>
              <a:t> </a:t>
            </a:r>
            <a:r>
              <a:rPr lang="es-PY" dirty="0" err="1" smtClean="0"/>
              <a:t>lockdown</a:t>
            </a:r>
            <a:r>
              <a:rPr lang="es-PY" dirty="0" smtClean="0"/>
              <a:t>. </a:t>
            </a:r>
            <a:r>
              <a:rPr lang="es-PY" dirty="0" err="1" smtClean="0"/>
              <a:t>The</a:t>
            </a:r>
            <a:r>
              <a:rPr lang="es-PY" dirty="0" smtClean="0"/>
              <a:t> COVID-19 </a:t>
            </a:r>
            <a:r>
              <a:rPr lang="es-PY" dirty="0" err="1" smtClean="0"/>
              <a:t>is</a:t>
            </a:r>
            <a:r>
              <a:rPr lang="es-PY" dirty="0" smtClean="0"/>
              <a:t> </a:t>
            </a:r>
            <a:r>
              <a:rPr lang="es-PY" dirty="0" err="1" smtClean="0"/>
              <a:t>worsening</a:t>
            </a:r>
            <a:r>
              <a:rPr lang="es-PY" dirty="0" smtClean="0"/>
              <a:t> </a:t>
            </a:r>
            <a:r>
              <a:rPr lang="es-PY" dirty="0" err="1" smtClean="0"/>
              <a:t>the</a:t>
            </a:r>
            <a:r>
              <a:rPr lang="es-PY" dirty="0" smtClean="0"/>
              <a:t> </a:t>
            </a:r>
            <a:r>
              <a:rPr lang="es-PY" dirty="0" err="1" smtClean="0"/>
              <a:t>female</a:t>
            </a:r>
            <a:r>
              <a:rPr lang="es-PY" dirty="0" smtClean="0"/>
              <a:t> </a:t>
            </a:r>
            <a:r>
              <a:rPr lang="es-PY" dirty="0" err="1" smtClean="0"/>
              <a:t>unpaid</a:t>
            </a:r>
            <a:r>
              <a:rPr lang="es-PY" dirty="0" smtClean="0"/>
              <a:t> </a:t>
            </a:r>
            <a:r>
              <a:rPr lang="es-PY" dirty="0" err="1" smtClean="0"/>
              <a:t>work</a:t>
            </a:r>
            <a:r>
              <a:rPr lang="es-PY" dirty="0" smtClean="0"/>
              <a:t> </a:t>
            </a:r>
            <a:r>
              <a:rPr lang="es-PY" dirty="0" err="1" smtClean="0"/>
              <a:t>situation</a:t>
            </a:r>
            <a:r>
              <a:rPr lang="es-PY" dirty="0" smtClean="0"/>
              <a:t>.</a:t>
            </a:r>
          </a:p>
          <a:p>
            <a:pPr lvl="1"/>
            <a:r>
              <a:rPr lang="es-PY" dirty="0" err="1" smtClean="0"/>
              <a:t>Allow</a:t>
            </a:r>
            <a:r>
              <a:rPr lang="es-PY" dirty="0" smtClean="0"/>
              <a:t> </a:t>
            </a:r>
            <a:r>
              <a:rPr lang="en-US" dirty="0" smtClean="0"/>
              <a:t>policies of Basic Income or Guaranteed Minimum Income, </a:t>
            </a:r>
            <a:r>
              <a:rPr lang="en-US" dirty="0" err="1" smtClean="0"/>
              <a:t>particulary</a:t>
            </a:r>
            <a:r>
              <a:rPr lang="en-US" dirty="0" smtClean="0"/>
              <a:t> to women (30% women are without own income in LATAM).</a:t>
            </a:r>
          </a:p>
          <a:p>
            <a:pPr lvl="1"/>
            <a:r>
              <a:rPr lang="en-US" dirty="0" smtClean="0"/>
              <a:t>DEBT rises in our countries and in the next years they risk to have structural adjustment programs or austerity policies that historically harmed women.</a:t>
            </a:r>
            <a:endParaRPr lang="es-PY" dirty="0"/>
          </a:p>
        </p:txBody>
      </p:sp>
    </p:spTree>
    <p:extLst>
      <p:ext uri="{BB962C8B-B14F-4D97-AF65-F5344CB8AC3E}">
        <p14:creationId xmlns:p14="http://schemas.microsoft.com/office/powerpoint/2010/main" val="35440563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Y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07126" y="1864814"/>
            <a:ext cx="10515600" cy="4351338"/>
          </a:xfrm>
        </p:spPr>
        <p:txBody>
          <a:bodyPr>
            <a:normAutofit fontScale="85000" lnSpcReduction="20000"/>
          </a:bodyPr>
          <a:lstStyle/>
          <a:p>
            <a:r>
              <a:rPr lang="es-PY" dirty="0" err="1" smtClean="0"/>
              <a:t>Current</a:t>
            </a:r>
            <a:r>
              <a:rPr lang="es-PY" dirty="0" smtClean="0"/>
              <a:t> </a:t>
            </a:r>
            <a:r>
              <a:rPr lang="en-US" dirty="0" smtClean="0"/>
              <a:t>global financial and taxation architecture</a:t>
            </a:r>
            <a:r>
              <a:rPr lang="es-PY" dirty="0" smtClean="0"/>
              <a:t> </a:t>
            </a:r>
            <a:r>
              <a:rPr lang="es-PY" dirty="0" err="1" smtClean="0"/>
              <a:t>allow</a:t>
            </a:r>
            <a:r>
              <a:rPr lang="es-PY" dirty="0" smtClean="0"/>
              <a:t> </a:t>
            </a:r>
            <a:r>
              <a:rPr lang="es-PY" dirty="0" err="1" smtClean="0"/>
              <a:t>illicit</a:t>
            </a:r>
            <a:r>
              <a:rPr lang="es-PY" dirty="0" smtClean="0"/>
              <a:t> </a:t>
            </a:r>
            <a:r>
              <a:rPr lang="es-PY" dirty="0" err="1" smtClean="0"/>
              <a:t>financial</a:t>
            </a:r>
            <a:r>
              <a:rPr lang="es-PY" dirty="0" smtClean="0"/>
              <a:t> </a:t>
            </a:r>
            <a:r>
              <a:rPr lang="es-PY" dirty="0" err="1" smtClean="0"/>
              <a:t>flows</a:t>
            </a:r>
            <a:r>
              <a:rPr lang="es-PY" dirty="0" smtClean="0"/>
              <a:t>. </a:t>
            </a:r>
            <a:r>
              <a:rPr lang="es-PY" dirty="0" err="1" smtClean="0"/>
              <a:t>Tax</a:t>
            </a:r>
            <a:r>
              <a:rPr lang="es-PY" dirty="0" smtClean="0"/>
              <a:t> </a:t>
            </a:r>
            <a:r>
              <a:rPr lang="es-PY" dirty="0" err="1"/>
              <a:t>evasion</a:t>
            </a:r>
            <a:r>
              <a:rPr lang="es-PY" dirty="0"/>
              <a:t> and </a:t>
            </a:r>
            <a:r>
              <a:rPr lang="es-PY" dirty="0" err="1" smtClean="0"/>
              <a:t>avoidance</a:t>
            </a:r>
            <a:r>
              <a:rPr lang="es-PY" dirty="0" smtClean="0"/>
              <a:t> reduce </a:t>
            </a:r>
            <a:r>
              <a:rPr lang="es-PY" dirty="0" err="1" smtClean="0"/>
              <a:t>resources</a:t>
            </a:r>
            <a:r>
              <a:rPr lang="es-PY" dirty="0" smtClean="0"/>
              <a:t> to </a:t>
            </a:r>
            <a:r>
              <a:rPr lang="es-PY" dirty="0" err="1" smtClean="0"/>
              <a:t>finance</a:t>
            </a:r>
            <a:r>
              <a:rPr lang="es-PY" dirty="0" smtClean="0"/>
              <a:t> </a:t>
            </a:r>
            <a:r>
              <a:rPr lang="es-PY" dirty="0" err="1" smtClean="0"/>
              <a:t>public</a:t>
            </a:r>
            <a:r>
              <a:rPr lang="es-PY" dirty="0" smtClean="0"/>
              <a:t> </a:t>
            </a:r>
            <a:r>
              <a:rPr lang="es-PY" dirty="0" err="1" smtClean="0"/>
              <a:t>policies</a:t>
            </a:r>
            <a:r>
              <a:rPr lang="es-PY" dirty="0" smtClean="0"/>
              <a:t> </a:t>
            </a:r>
            <a:r>
              <a:rPr lang="es-PY" dirty="0" err="1" smtClean="0"/>
              <a:t>that</a:t>
            </a:r>
            <a:r>
              <a:rPr lang="es-PY" dirty="0" smtClean="0"/>
              <a:t> </a:t>
            </a:r>
            <a:r>
              <a:rPr lang="es-PY" dirty="0" err="1" smtClean="0"/>
              <a:t>benefit</a:t>
            </a:r>
            <a:r>
              <a:rPr lang="es-PY" dirty="0" smtClean="0"/>
              <a:t> </a:t>
            </a:r>
            <a:r>
              <a:rPr lang="es-PY" dirty="0" err="1" smtClean="0"/>
              <a:t>women</a:t>
            </a:r>
            <a:r>
              <a:rPr lang="es-PY" dirty="0" smtClean="0"/>
              <a:t>.</a:t>
            </a:r>
          </a:p>
          <a:p>
            <a:endParaRPr lang="es-PY" dirty="0"/>
          </a:p>
          <a:p>
            <a:r>
              <a:rPr lang="en-US" dirty="0" smtClean="0"/>
              <a:t>Ending the race to the bottom because It privileges corporations and not to the citizens.</a:t>
            </a:r>
          </a:p>
          <a:p>
            <a:endParaRPr lang="en-US" dirty="0"/>
          </a:p>
          <a:p>
            <a:r>
              <a:rPr lang="en-US" dirty="0" smtClean="0"/>
              <a:t>Process </a:t>
            </a:r>
            <a:r>
              <a:rPr lang="en-US" dirty="0"/>
              <a:t>of decision–making is opaque and </a:t>
            </a:r>
            <a:r>
              <a:rPr lang="en-US" dirty="0" smtClean="0"/>
              <a:t>undemocratic.</a:t>
            </a:r>
            <a:r>
              <a:rPr lang="en-US" dirty="0"/>
              <a:t> </a:t>
            </a:r>
            <a:r>
              <a:rPr lang="en-US" dirty="0" smtClean="0"/>
              <a:t> Multilateralism is set aside.</a:t>
            </a:r>
          </a:p>
          <a:p>
            <a:endParaRPr lang="en-US" dirty="0"/>
          </a:p>
          <a:p>
            <a:pPr lvl="0"/>
            <a:r>
              <a:rPr lang="es-PY" altLang="es-PY" dirty="0" err="1"/>
              <a:t>The</a:t>
            </a:r>
            <a:r>
              <a:rPr lang="es-PY" altLang="es-PY" dirty="0"/>
              <a:t> </a:t>
            </a:r>
            <a:r>
              <a:rPr lang="es-PY" altLang="es-PY" dirty="0" smtClean="0"/>
              <a:t>“</a:t>
            </a:r>
            <a:r>
              <a:rPr lang="es-PY" dirty="0"/>
              <a:t>Inclusive Framework” lead </a:t>
            </a:r>
            <a:r>
              <a:rPr lang="es-PY" dirty="0" err="1"/>
              <a:t>by</a:t>
            </a:r>
            <a:r>
              <a:rPr lang="es-PY" dirty="0"/>
              <a:t> </a:t>
            </a:r>
            <a:r>
              <a:rPr lang="es-PY" dirty="0" smtClean="0"/>
              <a:t>OECD </a:t>
            </a:r>
            <a:r>
              <a:rPr lang="es-PY" altLang="es-PY" dirty="0" err="1"/>
              <a:t>is</a:t>
            </a:r>
            <a:r>
              <a:rPr lang="es-PY" altLang="es-PY" dirty="0"/>
              <a:t> </a:t>
            </a:r>
            <a:r>
              <a:rPr lang="es-PY" altLang="es-PY" dirty="0" err="1" smtClean="0"/>
              <a:t>not</a:t>
            </a:r>
            <a:r>
              <a:rPr lang="es-PY" altLang="es-PY" dirty="0" smtClean="0"/>
              <a:t> </a:t>
            </a:r>
            <a:r>
              <a:rPr lang="es-PY" altLang="es-PY" dirty="0" err="1" smtClean="0"/>
              <a:t>sufficient</a:t>
            </a:r>
            <a:r>
              <a:rPr lang="es-PY" altLang="es-PY" dirty="0" smtClean="0"/>
              <a:t> </a:t>
            </a:r>
            <a:r>
              <a:rPr lang="es-PY" altLang="es-PY" dirty="0" err="1"/>
              <a:t>for</a:t>
            </a:r>
            <a:r>
              <a:rPr lang="es-PY" altLang="es-PY" dirty="0"/>
              <a:t> </a:t>
            </a:r>
            <a:r>
              <a:rPr lang="es-PY" altLang="es-PY" dirty="0" err="1"/>
              <a:t>Latin</a:t>
            </a:r>
            <a:r>
              <a:rPr lang="es-PY" altLang="es-PY" dirty="0"/>
              <a:t> American </a:t>
            </a:r>
            <a:r>
              <a:rPr lang="es-PY" altLang="es-PY" dirty="0" err="1" smtClean="0"/>
              <a:t>countries</a:t>
            </a:r>
            <a:r>
              <a:rPr lang="es-PY" altLang="es-PY" dirty="0" smtClean="0"/>
              <a:t>. OECD has 36 </a:t>
            </a:r>
            <a:r>
              <a:rPr lang="es-PY" altLang="es-PY" dirty="0" err="1" smtClean="0"/>
              <a:t>rich</a:t>
            </a:r>
            <a:r>
              <a:rPr lang="es-PY" altLang="es-PY" dirty="0" smtClean="0"/>
              <a:t> </a:t>
            </a:r>
            <a:r>
              <a:rPr lang="es-PY" altLang="es-PY" dirty="0" err="1" smtClean="0"/>
              <a:t>countries</a:t>
            </a:r>
            <a:r>
              <a:rPr lang="es-PY" altLang="es-PY" dirty="0" smtClean="0"/>
              <a:t> and </a:t>
            </a:r>
            <a:r>
              <a:rPr lang="en-US" dirty="0" smtClean="0"/>
              <a:t>bias towards the interests of its members.   </a:t>
            </a:r>
            <a:endParaRPr lang="es-PY" altLang="es-PY" dirty="0"/>
          </a:p>
          <a:p>
            <a:endParaRPr lang="es-PY" dirty="0"/>
          </a:p>
          <a:p>
            <a:endParaRPr lang="es-PY" dirty="0"/>
          </a:p>
          <a:p>
            <a:endParaRPr lang="es-PY" dirty="0"/>
          </a:p>
        </p:txBody>
      </p:sp>
    </p:spTree>
    <p:extLst>
      <p:ext uri="{BB962C8B-B14F-4D97-AF65-F5344CB8AC3E}">
        <p14:creationId xmlns:p14="http://schemas.microsoft.com/office/powerpoint/2010/main" val="38155075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PY" b="1" dirty="0" smtClean="0"/>
              <a:t>TO CLOSE GENDER GAP</a:t>
            </a:r>
            <a:endParaRPr lang="es-PY" b="1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s-PY" dirty="0" err="1" smtClean="0"/>
              <a:t>Gender</a:t>
            </a:r>
            <a:r>
              <a:rPr lang="es-PY" dirty="0" smtClean="0"/>
              <a:t> </a:t>
            </a:r>
            <a:r>
              <a:rPr lang="es-PY" dirty="0" err="1" smtClean="0"/>
              <a:t>equality</a:t>
            </a:r>
            <a:r>
              <a:rPr lang="es-PY" dirty="0" smtClean="0"/>
              <a:t> </a:t>
            </a:r>
            <a:r>
              <a:rPr lang="es-PY" dirty="0" err="1" smtClean="0"/>
              <a:t>needs</a:t>
            </a:r>
            <a:r>
              <a:rPr lang="es-PY" dirty="0" smtClean="0"/>
              <a:t> a new global </a:t>
            </a:r>
            <a:r>
              <a:rPr lang="es-PY" dirty="0" err="1" smtClean="0"/>
              <a:t>financial</a:t>
            </a:r>
            <a:r>
              <a:rPr lang="es-PY" dirty="0" smtClean="0"/>
              <a:t> </a:t>
            </a:r>
            <a:r>
              <a:rPr lang="es-PY" dirty="0" err="1" smtClean="0"/>
              <a:t>taxation</a:t>
            </a:r>
            <a:r>
              <a:rPr lang="es-PY" dirty="0" smtClean="0"/>
              <a:t> </a:t>
            </a:r>
            <a:r>
              <a:rPr lang="es-PY" dirty="0" err="1" smtClean="0"/>
              <a:t>architecture</a:t>
            </a:r>
            <a:r>
              <a:rPr lang="es-PY" dirty="0" smtClean="0"/>
              <a:t>. </a:t>
            </a:r>
            <a:r>
              <a:rPr lang="es-PY" dirty="0" err="1" smtClean="0"/>
              <a:t>Women</a:t>
            </a:r>
            <a:r>
              <a:rPr lang="es-PY" dirty="0" smtClean="0"/>
              <a:t> </a:t>
            </a:r>
            <a:r>
              <a:rPr lang="es-PY" dirty="0" err="1" smtClean="0"/>
              <a:t>need</a:t>
            </a:r>
            <a:r>
              <a:rPr lang="es-PY" dirty="0" smtClean="0"/>
              <a:t> </a:t>
            </a:r>
            <a:r>
              <a:rPr lang="es-PY" dirty="0" err="1" smtClean="0"/>
              <a:t>policies</a:t>
            </a:r>
            <a:r>
              <a:rPr lang="es-PY" dirty="0" smtClean="0"/>
              <a:t> to reduce </a:t>
            </a:r>
            <a:r>
              <a:rPr lang="es-PY" dirty="0" err="1" smtClean="0"/>
              <a:t>inequalities</a:t>
            </a:r>
            <a:r>
              <a:rPr lang="es-PY" dirty="0" smtClean="0"/>
              <a:t>.</a:t>
            </a:r>
          </a:p>
          <a:p>
            <a:pPr lvl="1"/>
            <a:endParaRPr lang="es-PY" dirty="0" smtClean="0"/>
          </a:p>
          <a:p>
            <a:pPr lvl="1"/>
            <a:r>
              <a:rPr lang="en-US" dirty="0" smtClean="0"/>
              <a:t>Incorporate the women's movement into the decision-making process.</a:t>
            </a:r>
            <a:endParaRPr lang="es-PY" dirty="0" smtClean="0"/>
          </a:p>
          <a:p>
            <a:pPr lvl="1"/>
            <a:endParaRPr lang="es-PY" dirty="0" smtClean="0"/>
          </a:p>
          <a:p>
            <a:pPr lvl="1"/>
            <a:r>
              <a:rPr lang="es-PY" dirty="0" err="1" smtClean="0"/>
              <a:t>Tax</a:t>
            </a:r>
            <a:r>
              <a:rPr lang="es-PY" dirty="0" smtClean="0"/>
              <a:t> </a:t>
            </a:r>
            <a:r>
              <a:rPr lang="es-PY" dirty="0" err="1" smtClean="0"/>
              <a:t>body</a:t>
            </a:r>
            <a:r>
              <a:rPr lang="es-PY" dirty="0" smtClean="0"/>
              <a:t>: to democratice </a:t>
            </a:r>
            <a:r>
              <a:rPr lang="es-PY" dirty="0" err="1" smtClean="0"/>
              <a:t>the</a:t>
            </a:r>
            <a:r>
              <a:rPr lang="es-PY" dirty="0" smtClean="0"/>
              <a:t> global </a:t>
            </a:r>
            <a:r>
              <a:rPr lang="es-PY" dirty="0" err="1" smtClean="0"/>
              <a:t>decisions</a:t>
            </a:r>
            <a:r>
              <a:rPr lang="es-PY" dirty="0" smtClean="0"/>
              <a:t> </a:t>
            </a:r>
            <a:r>
              <a:rPr lang="es-PY" dirty="0" err="1" smtClean="0"/>
              <a:t>on</a:t>
            </a:r>
            <a:r>
              <a:rPr lang="es-PY" dirty="0" smtClean="0"/>
              <a:t> </a:t>
            </a:r>
            <a:r>
              <a:rPr lang="es-PY" dirty="0" err="1" smtClean="0"/>
              <a:t>tax</a:t>
            </a:r>
            <a:r>
              <a:rPr lang="es-PY" dirty="0" smtClean="0"/>
              <a:t>.</a:t>
            </a:r>
          </a:p>
          <a:p>
            <a:pPr lvl="1"/>
            <a:endParaRPr lang="es-PY" dirty="0" smtClean="0"/>
          </a:p>
          <a:p>
            <a:pPr lvl="1"/>
            <a:r>
              <a:rPr lang="en-US" dirty="0" smtClean="0"/>
              <a:t>Unitary Tax: to multinational corporations, according </a:t>
            </a:r>
            <a:r>
              <a:rPr lang="en-US" dirty="0"/>
              <a:t>to the real economic substance of where they actually do business </a:t>
            </a:r>
            <a:r>
              <a:rPr lang="es-PY" dirty="0" smtClean="0"/>
              <a:t>to </a:t>
            </a:r>
            <a:r>
              <a:rPr lang="es-PY" dirty="0" err="1" smtClean="0"/>
              <a:t>finance</a:t>
            </a:r>
            <a:r>
              <a:rPr lang="es-PY" dirty="0" smtClean="0"/>
              <a:t> </a:t>
            </a:r>
            <a:r>
              <a:rPr lang="es-PY" dirty="0" err="1" smtClean="0"/>
              <a:t>policies</a:t>
            </a:r>
            <a:r>
              <a:rPr lang="es-PY" dirty="0" smtClean="0"/>
              <a:t> </a:t>
            </a:r>
            <a:r>
              <a:rPr lang="es-PY" dirty="0" err="1" smtClean="0"/>
              <a:t>that</a:t>
            </a:r>
            <a:r>
              <a:rPr lang="es-PY" dirty="0" smtClean="0"/>
              <a:t> </a:t>
            </a:r>
            <a:r>
              <a:rPr lang="es-PY" dirty="0" err="1" smtClean="0"/>
              <a:t>benefits</a:t>
            </a:r>
            <a:r>
              <a:rPr lang="es-PY" dirty="0" smtClean="0"/>
              <a:t> </a:t>
            </a:r>
            <a:r>
              <a:rPr lang="es-PY" dirty="0" err="1" smtClean="0"/>
              <a:t>women</a:t>
            </a:r>
            <a:r>
              <a:rPr lang="es-PY" dirty="0" smtClean="0"/>
              <a:t> and </a:t>
            </a:r>
            <a:r>
              <a:rPr lang="es-PY" dirty="0" err="1" smtClean="0"/>
              <a:t>close</a:t>
            </a:r>
            <a:r>
              <a:rPr lang="es-PY" dirty="0" smtClean="0"/>
              <a:t> </a:t>
            </a:r>
            <a:r>
              <a:rPr lang="es-PY" dirty="0" err="1" smtClean="0"/>
              <a:t>the</a:t>
            </a:r>
            <a:r>
              <a:rPr lang="es-PY" dirty="0" smtClean="0"/>
              <a:t> gaps.</a:t>
            </a:r>
          </a:p>
          <a:p>
            <a:pPr lvl="1"/>
            <a:endParaRPr lang="es-PY" dirty="0"/>
          </a:p>
          <a:p>
            <a:pPr lvl="1"/>
            <a:r>
              <a:rPr lang="es-PY" dirty="0" smtClean="0"/>
              <a:t>BEPS-OECD: to </a:t>
            </a:r>
            <a:r>
              <a:rPr lang="es-PY" dirty="0" err="1" smtClean="0"/>
              <a:t>cooperate</a:t>
            </a:r>
            <a:r>
              <a:rPr lang="es-PY" dirty="0" smtClean="0"/>
              <a:t> </a:t>
            </a:r>
            <a:r>
              <a:rPr lang="es-PY" dirty="0" err="1" smtClean="0"/>
              <a:t>with</a:t>
            </a:r>
            <a:r>
              <a:rPr lang="es-PY" dirty="0" smtClean="0"/>
              <a:t> </a:t>
            </a:r>
            <a:r>
              <a:rPr lang="es-PY" dirty="0" err="1" smtClean="0"/>
              <a:t>the</a:t>
            </a:r>
            <a:r>
              <a:rPr lang="es-PY" dirty="0" smtClean="0"/>
              <a:t> </a:t>
            </a:r>
            <a:r>
              <a:rPr lang="es-PY" dirty="0" err="1" smtClean="0"/>
              <a:t>implementation</a:t>
            </a:r>
            <a:r>
              <a:rPr lang="es-PY" dirty="0" smtClean="0"/>
              <a:t> </a:t>
            </a:r>
          </a:p>
          <a:p>
            <a:pPr lvl="1"/>
            <a:endParaRPr lang="es-PY" dirty="0" smtClean="0"/>
          </a:p>
          <a:p>
            <a:pPr lvl="1"/>
            <a:r>
              <a:rPr lang="es-PY" dirty="0" err="1" smtClean="0"/>
              <a:t>Progresive</a:t>
            </a:r>
            <a:r>
              <a:rPr lang="es-PY" dirty="0" smtClean="0"/>
              <a:t> </a:t>
            </a:r>
            <a:r>
              <a:rPr lang="es-PY" dirty="0" err="1" smtClean="0"/>
              <a:t>tax</a:t>
            </a:r>
            <a:r>
              <a:rPr lang="es-PY" dirty="0" smtClean="0"/>
              <a:t> </a:t>
            </a:r>
            <a:r>
              <a:rPr lang="es-PY" dirty="0" err="1" smtClean="0"/>
              <a:t>system</a:t>
            </a:r>
            <a:r>
              <a:rPr lang="es-PY" dirty="0" smtClean="0"/>
              <a:t>: in LATAM </a:t>
            </a:r>
            <a:r>
              <a:rPr lang="es-PY" dirty="0" err="1" smtClean="0"/>
              <a:t>countries</a:t>
            </a:r>
            <a:r>
              <a:rPr lang="es-PY" dirty="0" smtClean="0"/>
              <a:t>, </a:t>
            </a:r>
            <a:r>
              <a:rPr lang="es-PY" dirty="0" err="1" smtClean="0"/>
              <a:t>because</a:t>
            </a:r>
            <a:r>
              <a:rPr lang="es-PY" dirty="0" smtClean="0"/>
              <a:t> </a:t>
            </a:r>
            <a:r>
              <a:rPr lang="es-PY" dirty="0" err="1" smtClean="0"/>
              <a:t>it</a:t>
            </a:r>
            <a:r>
              <a:rPr lang="es-PY" dirty="0" smtClean="0"/>
              <a:t> </a:t>
            </a:r>
            <a:r>
              <a:rPr lang="es-PY" dirty="0" err="1" smtClean="0"/>
              <a:t>is</a:t>
            </a:r>
            <a:r>
              <a:rPr lang="es-PY" dirty="0" smtClean="0"/>
              <a:t> </a:t>
            </a:r>
            <a:r>
              <a:rPr lang="es-PY" dirty="0" err="1" smtClean="0"/>
              <a:t>the</a:t>
            </a:r>
            <a:r>
              <a:rPr lang="es-PY" dirty="0" smtClean="0"/>
              <a:t> </a:t>
            </a:r>
            <a:r>
              <a:rPr lang="es-PY" dirty="0" err="1" smtClean="0"/>
              <a:t>most</a:t>
            </a:r>
            <a:r>
              <a:rPr lang="es-PY" dirty="0" smtClean="0"/>
              <a:t> </a:t>
            </a:r>
            <a:r>
              <a:rPr lang="es-PY" dirty="0" err="1" smtClean="0"/>
              <a:t>unequal</a:t>
            </a:r>
            <a:r>
              <a:rPr lang="es-PY" dirty="0" smtClean="0"/>
              <a:t> </a:t>
            </a:r>
            <a:r>
              <a:rPr lang="es-PY" dirty="0" err="1" smtClean="0"/>
              <a:t>region</a:t>
            </a:r>
            <a:r>
              <a:rPr lang="es-PY" dirty="0" smtClean="0"/>
              <a:t> of </a:t>
            </a:r>
            <a:r>
              <a:rPr lang="es-PY" dirty="0" err="1" smtClean="0"/>
              <a:t>the</a:t>
            </a:r>
            <a:r>
              <a:rPr lang="es-PY" dirty="0" smtClean="0"/>
              <a:t> </a:t>
            </a:r>
            <a:r>
              <a:rPr lang="es-PY" dirty="0" err="1" smtClean="0"/>
              <a:t>world</a:t>
            </a:r>
            <a:r>
              <a:rPr lang="es-PY" dirty="0" smtClean="0"/>
              <a:t>. </a:t>
            </a:r>
          </a:p>
          <a:p>
            <a:pPr lvl="1"/>
            <a:endParaRPr lang="es-PY" dirty="0"/>
          </a:p>
        </p:txBody>
      </p:sp>
    </p:spTree>
    <p:extLst>
      <p:ext uri="{BB962C8B-B14F-4D97-AF65-F5344CB8AC3E}">
        <p14:creationId xmlns:p14="http://schemas.microsoft.com/office/powerpoint/2010/main" val="289271699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685</TotalTime>
  <Words>348</Words>
  <Application>Microsoft Office PowerPoint</Application>
  <PresentationFormat>Panorámica</PresentationFormat>
  <Paragraphs>40</Paragraphs>
  <Slides>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Tema de Office</vt:lpstr>
      <vt:lpstr>GENDER AND GLOBAL FINANCIAL AND TAXATION ARCHITECTURE</vt:lpstr>
      <vt:lpstr>¿HOW DOES TAX IMPACT GENDER INEQUALITIES? GENDER BIAS</vt:lpstr>
      <vt:lpstr>¿HOW DOES TAX IMPACT GENDER INEQUALITIES? Limited Fiscal Space</vt:lpstr>
      <vt:lpstr>Presentación de PowerPoint</vt:lpstr>
      <vt:lpstr>TO CLOSE GENDER GAP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GENDER, TAX AND GLOBAL FINANCIAL AND TAXATION ARCHITECTURE</dc:title>
  <dc:creator>VERONICA</dc:creator>
  <cp:lastModifiedBy>VERONICA</cp:lastModifiedBy>
  <cp:revision>37</cp:revision>
  <dcterms:created xsi:type="dcterms:W3CDTF">2020-06-29T13:09:14Z</dcterms:created>
  <dcterms:modified xsi:type="dcterms:W3CDTF">2020-06-30T20:45:01Z</dcterms:modified>
</cp:coreProperties>
</file>